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6"/>
  </p:notesMasterIdLst>
  <p:sldIdLst>
    <p:sldId id="256" r:id="rId5"/>
    <p:sldId id="286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7" r:id="rId17"/>
    <p:sldId id="284" r:id="rId18"/>
    <p:sldId id="304" r:id="rId19"/>
    <p:sldId id="306" r:id="rId20"/>
    <p:sldId id="308" r:id="rId21"/>
    <p:sldId id="305" r:id="rId22"/>
    <p:sldId id="307" r:id="rId23"/>
    <p:sldId id="300" r:id="rId24"/>
    <p:sldId id="30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EEA</c:v>
                </c:pt>
              </c:strCache>
            </c:strRef>
          </c:tx>
          <c:spPr>
            <a:ln w="47625">
              <a:solidFill>
                <a:schemeClr val="accent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t+8</c:v>
                </c:pt>
                <c:pt idx="8">
                  <c:v>t+9</c:v>
                </c:pt>
                <c:pt idx="9">
                  <c:v>t+10</c:v>
                </c:pt>
                <c:pt idx="10">
                  <c:v>t+11</c:v>
                </c:pt>
                <c:pt idx="11">
                  <c:v>t+12</c:v>
                </c:pt>
                <c:pt idx="12">
                  <c:v>t+13</c:v>
                </c:pt>
                <c:pt idx="13">
                  <c:v>t+14</c:v>
                </c:pt>
                <c:pt idx="14">
                  <c:v>t+15</c:v>
                </c:pt>
                <c:pt idx="15">
                  <c:v>t+16</c:v>
                </c:pt>
                <c:pt idx="16">
                  <c:v>t+17</c:v>
                </c:pt>
                <c:pt idx="17">
                  <c:v>t+18</c:v>
                </c:pt>
                <c:pt idx="18">
                  <c:v>t+19</c:v>
                </c:pt>
                <c:pt idx="19">
                  <c:v>t+20</c:v>
                </c:pt>
                <c:pt idx="20">
                  <c:v>t+21</c:v>
                </c:pt>
                <c:pt idx="21">
                  <c:v>t+22</c:v>
                </c:pt>
                <c:pt idx="22">
                  <c:v>t+23</c:v>
                </c:pt>
                <c:pt idx="23">
                  <c:v>t+24</c:v>
                </c:pt>
                <c:pt idx="24">
                  <c:v>t+25</c:v>
                </c:pt>
                <c:pt idx="25">
                  <c:v>t+26</c:v>
                </c:pt>
                <c:pt idx="26">
                  <c:v>t+27</c:v>
                </c:pt>
                <c:pt idx="27">
                  <c:v>t+28</c:v>
                </c:pt>
                <c:pt idx="28">
                  <c:v>t+29</c:v>
                </c:pt>
                <c:pt idx="29">
                  <c:v>t+30</c:v>
                </c:pt>
                <c:pt idx="30">
                  <c:v>t+31</c:v>
                </c:pt>
                <c:pt idx="31">
                  <c:v>t+32</c:v>
                </c:pt>
                <c:pt idx="32">
                  <c:v>t+33</c:v>
                </c:pt>
                <c:pt idx="33">
                  <c:v>t+34</c:v>
                </c:pt>
                <c:pt idx="34">
                  <c:v>t+35</c:v>
                </c:pt>
                <c:pt idx="35">
                  <c:v>t+36</c:v>
                </c:pt>
                <c:pt idx="36">
                  <c:v>t+37</c:v>
                </c:pt>
                <c:pt idx="37">
                  <c:v>t+38</c:v>
                </c:pt>
                <c:pt idx="38">
                  <c:v>t+39</c:v>
                </c:pt>
                <c:pt idx="39">
                  <c:v>t+40</c:v>
                </c:pt>
              </c:strCache>
            </c:strRef>
          </c:cat>
          <c:val>
            <c:numRef>
              <c:f>Sheet1!$B$2:$AO$2</c:f>
              <c:numCache>
                <c:formatCode>0.00</c:formatCode>
                <c:ptCount val="40"/>
                <c:pt idx="0">
                  <c:v>0</c:v>
                </c:pt>
                <c:pt idx="1">
                  <c:v>-0.42700000000000032</c:v>
                </c:pt>
                <c:pt idx="2">
                  <c:v>-0.59300000000000064</c:v>
                </c:pt>
                <c:pt idx="3">
                  <c:v>-0.74200000000000177</c:v>
                </c:pt>
                <c:pt idx="4">
                  <c:v>-0.88300000000000078</c:v>
                </c:pt>
                <c:pt idx="5">
                  <c:v>-1.0169999999999961</c:v>
                </c:pt>
                <c:pt idx="6">
                  <c:v>-1.143</c:v>
                </c:pt>
                <c:pt idx="7">
                  <c:v>-1.2589999999999959</c:v>
                </c:pt>
                <c:pt idx="8">
                  <c:v>-1.367</c:v>
                </c:pt>
                <c:pt idx="9">
                  <c:v>-1.4669999999999956</c:v>
                </c:pt>
                <c:pt idx="10">
                  <c:v>-1.5580000000000001</c:v>
                </c:pt>
                <c:pt idx="11">
                  <c:v>-1.6419999999999961</c:v>
                </c:pt>
                <c:pt idx="12">
                  <c:v>-1.7189999999999974</c:v>
                </c:pt>
                <c:pt idx="13">
                  <c:v>-1.7880000000000014</c:v>
                </c:pt>
                <c:pt idx="14">
                  <c:v>-1.8520000000000001</c:v>
                </c:pt>
                <c:pt idx="15">
                  <c:v>-1.9109999999999983</c:v>
                </c:pt>
                <c:pt idx="16">
                  <c:v>-1.9620000000000022</c:v>
                </c:pt>
                <c:pt idx="17">
                  <c:v>-2.0099999999999998</c:v>
                </c:pt>
                <c:pt idx="18">
                  <c:v>-2.0529999999999977</c:v>
                </c:pt>
                <c:pt idx="19">
                  <c:v>-2.0919999999999987</c:v>
                </c:pt>
                <c:pt idx="20">
                  <c:v>-2.129</c:v>
                </c:pt>
                <c:pt idx="21">
                  <c:v>-2.161</c:v>
                </c:pt>
                <c:pt idx="22">
                  <c:v>-2.1919999999999997</c:v>
                </c:pt>
                <c:pt idx="23">
                  <c:v>-2.218</c:v>
                </c:pt>
                <c:pt idx="24">
                  <c:v>-2.242</c:v>
                </c:pt>
                <c:pt idx="25">
                  <c:v>-2.262</c:v>
                </c:pt>
                <c:pt idx="26">
                  <c:v>-2.2799999999999998</c:v>
                </c:pt>
                <c:pt idx="27">
                  <c:v>-2.2949999999999999</c:v>
                </c:pt>
                <c:pt idx="28">
                  <c:v>-2.3079999999999998</c:v>
                </c:pt>
                <c:pt idx="29">
                  <c:v>-2.3169999999999931</c:v>
                </c:pt>
                <c:pt idx="30">
                  <c:v>-2.323</c:v>
                </c:pt>
                <c:pt idx="31">
                  <c:v>-2.327</c:v>
                </c:pt>
                <c:pt idx="32">
                  <c:v>-2.3279999999999998</c:v>
                </c:pt>
                <c:pt idx="33">
                  <c:v>-2.3279999999999998</c:v>
                </c:pt>
                <c:pt idx="34">
                  <c:v>-2.327</c:v>
                </c:pt>
                <c:pt idx="35">
                  <c:v>-2.3239999999999998</c:v>
                </c:pt>
                <c:pt idx="36">
                  <c:v>-2.323</c:v>
                </c:pt>
                <c:pt idx="37">
                  <c:v>-2.3199999999999967</c:v>
                </c:pt>
                <c:pt idx="38">
                  <c:v>-2.3139999999999987</c:v>
                </c:pt>
                <c:pt idx="39">
                  <c:v>-2.3049999999999997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9D-4A55-AE33-32FD62B8C03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FTA</c:v>
                </c:pt>
              </c:strCache>
            </c:strRef>
          </c:tx>
          <c:spPr>
            <a:ln w="47625"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t+8</c:v>
                </c:pt>
                <c:pt idx="8">
                  <c:v>t+9</c:v>
                </c:pt>
                <c:pt idx="9">
                  <c:v>t+10</c:v>
                </c:pt>
                <c:pt idx="10">
                  <c:v>t+11</c:v>
                </c:pt>
                <c:pt idx="11">
                  <c:v>t+12</c:v>
                </c:pt>
                <c:pt idx="12">
                  <c:v>t+13</c:v>
                </c:pt>
                <c:pt idx="13">
                  <c:v>t+14</c:v>
                </c:pt>
                <c:pt idx="14">
                  <c:v>t+15</c:v>
                </c:pt>
                <c:pt idx="15">
                  <c:v>t+16</c:v>
                </c:pt>
                <c:pt idx="16">
                  <c:v>t+17</c:v>
                </c:pt>
                <c:pt idx="17">
                  <c:v>t+18</c:v>
                </c:pt>
                <c:pt idx="18">
                  <c:v>t+19</c:v>
                </c:pt>
                <c:pt idx="19">
                  <c:v>t+20</c:v>
                </c:pt>
                <c:pt idx="20">
                  <c:v>t+21</c:v>
                </c:pt>
                <c:pt idx="21">
                  <c:v>t+22</c:v>
                </c:pt>
                <c:pt idx="22">
                  <c:v>t+23</c:v>
                </c:pt>
                <c:pt idx="23">
                  <c:v>t+24</c:v>
                </c:pt>
                <c:pt idx="24">
                  <c:v>t+25</c:v>
                </c:pt>
                <c:pt idx="25">
                  <c:v>t+26</c:v>
                </c:pt>
                <c:pt idx="26">
                  <c:v>t+27</c:v>
                </c:pt>
                <c:pt idx="27">
                  <c:v>t+28</c:v>
                </c:pt>
                <c:pt idx="28">
                  <c:v>t+29</c:v>
                </c:pt>
                <c:pt idx="29">
                  <c:v>t+30</c:v>
                </c:pt>
                <c:pt idx="30">
                  <c:v>t+31</c:v>
                </c:pt>
                <c:pt idx="31">
                  <c:v>t+32</c:v>
                </c:pt>
                <c:pt idx="32">
                  <c:v>t+33</c:v>
                </c:pt>
                <c:pt idx="33">
                  <c:v>t+34</c:v>
                </c:pt>
                <c:pt idx="34">
                  <c:v>t+35</c:v>
                </c:pt>
                <c:pt idx="35">
                  <c:v>t+36</c:v>
                </c:pt>
                <c:pt idx="36">
                  <c:v>t+37</c:v>
                </c:pt>
                <c:pt idx="37">
                  <c:v>t+38</c:v>
                </c:pt>
                <c:pt idx="38">
                  <c:v>t+39</c:v>
                </c:pt>
                <c:pt idx="39">
                  <c:v>t+40</c:v>
                </c:pt>
              </c:strCache>
            </c:strRef>
          </c:cat>
          <c:val>
            <c:numRef>
              <c:f>Sheet1!$B$3:$AO$3</c:f>
              <c:numCache>
                <c:formatCode>0.00</c:formatCode>
                <c:ptCount val="40"/>
                <c:pt idx="0">
                  <c:v>0</c:v>
                </c:pt>
                <c:pt idx="1">
                  <c:v>-0.46200000000000002</c:v>
                </c:pt>
                <c:pt idx="2">
                  <c:v>-0.65600000000000225</c:v>
                </c:pt>
                <c:pt idx="3">
                  <c:v>-0.83000000000000063</c:v>
                </c:pt>
                <c:pt idx="4">
                  <c:v>-0.99299999999999999</c:v>
                </c:pt>
                <c:pt idx="5">
                  <c:v>-1.1499999999999961</c:v>
                </c:pt>
                <c:pt idx="6">
                  <c:v>-1.2969999999999964</c:v>
                </c:pt>
                <c:pt idx="7">
                  <c:v>-1.4349999999999952</c:v>
                </c:pt>
                <c:pt idx="8">
                  <c:v>-1.5629999999999964</c:v>
                </c:pt>
                <c:pt idx="9">
                  <c:v>-1.681</c:v>
                </c:pt>
                <c:pt idx="10">
                  <c:v>-1.7889999999999975</c:v>
                </c:pt>
                <c:pt idx="11">
                  <c:v>-1.8879999999999959</c:v>
                </c:pt>
                <c:pt idx="12">
                  <c:v>-1.9780000000000024</c:v>
                </c:pt>
                <c:pt idx="13">
                  <c:v>-2.0609999999999999</c:v>
                </c:pt>
                <c:pt idx="14">
                  <c:v>-2.137</c:v>
                </c:pt>
                <c:pt idx="15">
                  <c:v>-2.206</c:v>
                </c:pt>
                <c:pt idx="16">
                  <c:v>-2.2669999999999999</c:v>
                </c:pt>
                <c:pt idx="17">
                  <c:v>-2.323</c:v>
                </c:pt>
                <c:pt idx="18">
                  <c:v>-2.3749999999999987</c:v>
                </c:pt>
                <c:pt idx="19">
                  <c:v>-2.4219999999999997</c:v>
                </c:pt>
                <c:pt idx="20">
                  <c:v>-2.4649999999999999</c:v>
                </c:pt>
                <c:pt idx="21">
                  <c:v>-2.504</c:v>
                </c:pt>
                <c:pt idx="22">
                  <c:v>-2.54</c:v>
                </c:pt>
                <c:pt idx="23">
                  <c:v>-2.5709999999999997</c:v>
                </c:pt>
                <c:pt idx="24">
                  <c:v>-2.5989999999999998</c:v>
                </c:pt>
                <c:pt idx="25">
                  <c:v>-2.6240000000000001</c:v>
                </c:pt>
                <c:pt idx="26">
                  <c:v>-2.645</c:v>
                </c:pt>
                <c:pt idx="27">
                  <c:v>-2.6629999999999998</c:v>
                </c:pt>
                <c:pt idx="28">
                  <c:v>-2.677</c:v>
                </c:pt>
                <c:pt idx="29">
                  <c:v>-2.6890000000000001</c:v>
                </c:pt>
                <c:pt idx="30">
                  <c:v>-2.6959999999999997</c:v>
                </c:pt>
                <c:pt idx="31">
                  <c:v>-2.702</c:v>
                </c:pt>
                <c:pt idx="32">
                  <c:v>-2.7040000000000002</c:v>
                </c:pt>
                <c:pt idx="33">
                  <c:v>-2.7040000000000002</c:v>
                </c:pt>
                <c:pt idx="34">
                  <c:v>-2.7029999999999998</c:v>
                </c:pt>
                <c:pt idx="35">
                  <c:v>-2.7</c:v>
                </c:pt>
                <c:pt idx="36">
                  <c:v>-2.698</c:v>
                </c:pt>
                <c:pt idx="37">
                  <c:v>-2.6959999999999997</c:v>
                </c:pt>
                <c:pt idx="38">
                  <c:v>-2.6890000000000001</c:v>
                </c:pt>
                <c:pt idx="39">
                  <c:v>-2.6789999999999998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9D-4A55-AE33-32FD62B8C03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WTO</c:v>
                </c:pt>
              </c:strCache>
            </c:strRef>
          </c:tx>
          <c:spPr>
            <a:ln w="47625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t+8</c:v>
                </c:pt>
                <c:pt idx="8">
                  <c:v>t+9</c:v>
                </c:pt>
                <c:pt idx="9">
                  <c:v>t+10</c:v>
                </c:pt>
                <c:pt idx="10">
                  <c:v>t+11</c:v>
                </c:pt>
                <c:pt idx="11">
                  <c:v>t+12</c:v>
                </c:pt>
                <c:pt idx="12">
                  <c:v>t+13</c:v>
                </c:pt>
                <c:pt idx="13">
                  <c:v>t+14</c:v>
                </c:pt>
                <c:pt idx="14">
                  <c:v>t+15</c:v>
                </c:pt>
                <c:pt idx="15">
                  <c:v>t+16</c:v>
                </c:pt>
                <c:pt idx="16">
                  <c:v>t+17</c:v>
                </c:pt>
                <c:pt idx="17">
                  <c:v>t+18</c:v>
                </c:pt>
                <c:pt idx="18">
                  <c:v>t+19</c:v>
                </c:pt>
                <c:pt idx="19">
                  <c:v>t+20</c:v>
                </c:pt>
                <c:pt idx="20">
                  <c:v>t+21</c:v>
                </c:pt>
                <c:pt idx="21">
                  <c:v>t+22</c:v>
                </c:pt>
                <c:pt idx="22">
                  <c:v>t+23</c:v>
                </c:pt>
                <c:pt idx="23">
                  <c:v>t+24</c:v>
                </c:pt>
                <c:pt idx="24">
                  <c:v>t+25</c:v>
                </c:pt>
                <c:pt idx="25">
                  <c:v>t+26</c:v>
                </c:pt>
                <c:pt idx="26">
                  <c:v>t+27</c:v>
                </c:pt>
                <c:pt idx="27">
                  <c:v>t+28</c:v>
                </c:pt>
                <c:pt idx="28">
                  <c:v>t+29</c:v>
                </c:pt>
                <c:pt idx="29">
                  <c:v>t+30</c:v>
                </c:pt>
                <c:pt idx="30">
                  <c:v>t+31</c:v>
                </c:pt>
                <c:pt idx="31">
                  <c:v>t+32</c:v>
                </c:pt>
                <c:pt idx="32">
                  <c:v>t+33</c:v>
                </c:pt>
                <c:pt idx="33">
                  <c:v>t+34</c:v>
                </c:pt>
                <c:pt idx="34">
                  <c:v>t+35</c:v>
                </c:pt>
                <c:pt idx="35">
                  <c:v>t+36</c:v>
                </c:pt>
                <c:pt idx="36">
                  <c:v>t+37</c:v>
                </c:pt>
                <c:pt idx="37">
                  <c:v>t+38</c:v>
                </c:pt>
                <c:pt idx="38">
                  <c:v>t+39</c:v>
                </c:pt>
                <c:pt idx="39">
                  <c:v>t+40</c:v>
                </c:pt>
              </c:strCache>
            </c:strRef>
          </c:cat>
          <c:val>
            <c:numRef>
              <c:f>Sheet1!$B$4:$AO$4</c:f>
              <c:numCache>
                <c:formatCode>0.00</c:formatCode>
                <c:ptCount val="40"/>
                <c:pt idx="0">
                  <c:v>0</c:v>
                </c:pt>
                <c:pt idx="1">
                  <c:v>-0.60600000000000065</c:v>
                </c:pt>
                <c:pt idx="2">
                  <c:v>-0.879000000000002</c:v>
                </c:pt>
                <c:pt idx="3">
                  <c:v>-1.1140000000000001</c:v>
                </c:pt>
                <c:pt idx="4">
                  <c:v>-1.335</c:v>
                </c:pt>
                <c:pt idx="5">
                  <c:v>-1.5449999999999964</c:v>
                </c:pt>
                <c:pt idx="6">
                  <c:v>-1.7429999999999977</c:v>
                </c:pt>
                <c:pt idx="7">
                  <c:v>-1.9319999999999951</c:v>
                </c:pt>
                <c:pt idx="8">
                  <c:v>-2.1070000000000002</c:v>
                </c:pt>
                <c:pt idx="9">
                  <c:v>-2.2690000000000001</c:v>
                </c:pt>
                <c:pt idx="10">
                  <c:v>-2.4189999999999987</c:v>
                </c:pt>
                <c:pt idx="11">
                  <c:v>-2.5579999999999998</c:v>
                </c:pt>
                <c:pt idx="12">
                  <c:v>-2.6850000000000001</c:v>
                </c:pt>
                <c:pt idx="13">
                  <c:v>-2.8019999999999987</c:v>
                </c:pt>
                <c:pt idx="14">
                  <c:v>-2.9089999999999998</c:v>
                </c:pt>
                <c:pt idx="15">
                  <c:v>-3.0070000000000001</c:v>
                </c:pt>
                <c:pt idx="16">
                  <c:v>-3.0949999999999998</c:v>
                </c:pt>
                <c:pt idx="17">
                  <c:v>-3.1759999999999997</c:v>
                </c:pt>
                <c:pt idx="18">
                  <c:v>-3.25</c:v>
                </c:pt>
                <c:pt idx="19">
                  <c:v>-3.3169999999999931</c:v>
                </c:pt>
                <c:pt idx="20">
                  <c:v>-3.3809999999999998</c:v>
                </c:pt>
                <c:pt idx="21">
                  <c:v>-3.4369999999999967</c:v>
                </c:pt>
                <c:pt idx="22">
                  <c:v>-3.4889999999999999</c:v>
                </c:pt>
                <c:pt idx="23">
                  <c:v>-3.5349999999999997</c:v>
                </c:pt>
                <c:pt idx="24">
                  <c:v>-3.5759999999999987</c:v>
                </c:pt>
                <c:pt idx="25">
                  <c:v>-3.613</c:v>
                </c:pt>
                <c:pt idx="26">
                  <c:v>-3.645</c:v>
                </c:pt>
                <c:pt idx="27">
                  <c:v>-3.673</c:v>
                </c:pt>
                <c:pt idx="28">
                  <c:v>-3.6959999999999997</c:v>
                </c:pt>
                <c:pt idx="29">
                  <c:v>-3.7159999999999997</c:v>
                </c:pt>
                <c:pt idx="30">
                  <c:v>-3.7319999999999998</c:v>
                </c:pt>
                <c:pt idx="31">
                  <c:v>-3.7429999999999999</c:v>
                </c:pt>
                <c:pt idx="32">
                  <c:v>-3.7509999999999999</c:v>
                </c:pt>
                <c:pt idx="33">
                  <c:v>-3.7559999999999998</c:v>
                </c:pt>
                <c:pt idx="34">
                  <c:v>-3.7589999999999999</c:v>
                </c:pt>
                <c:pt idx="35">
                  <c:v>-3.7610000000000001</c:v>
                </c:pt>
                <c:pt idx="36">
                  <c:v>-3.7629999999999999</c:v>
                </c:pt>
                <c:pt idx="37">
                  <c:v>-3.7640000000000002</c:v>
                </c:pt>
                <c:pt idx="38">
                  <c:v>-3.7610000000000001</c:v>
                </c:pt>
                <c:pt idx="39">
                  <c:v>-3.7519999999999998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9D-4A55-AE33-32FD62B8C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39232"/>
        <c:axId val="34455552"/>
      </c:lineChart>
      <c:catAx>
        <c:axId val="703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455552"/>
        <c:crosses val="autoZero"/>
        <c:auto val="1"/>
        <c:lblAlgn val="ctr"/>
        <c:lblOffset val="100"/>
        <c:noMultiLvlLbl val="0"/>
      </c:catAx>
      <c:valAx>
        <c:axId val="344555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IE" sz="1800" dirty="0"/>
                  <a:t>Percent deviations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039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27662-D928-479B-93E3-5C612372B31D}" type="datetimeFigureOut">
              <a:rPr lang="en-IE" smtClean="0"/>
              <a:t>04/12/2018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F8E5C-0588-486F-B2D7-F242F3F71D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99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12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552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09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476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86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7248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305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8178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Increased costs for same basket of goods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07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3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paul/Desktop/Work/PM%20Comm%20Work/ESRI/Powerpoint/powerpointcover%20v7.jpg" TargetMode="Externa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28FA-B84F-43AE-8EEB-8849F6FA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20439-C5C0-4643-B454-0A3CD9CCD0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esripowerpointcover v83.png" descr="/Users/paul/Desktop/Work/PM Comm Work/ESRI/2413 ESRI Literature/Powerpoint/esripowerpointcover v83.png">
            <a:extLst>
              <a:ext uri="{FF2B5EF4-FFF2-40B4-BE49-F238E27FC236}">
                <a16:creationId xmlns:a16="http://schemas.microsoft.com/office/drawing/2014/main" id="{8871533D-53E3-4144-81F0-D9D7C1C75796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owerpointcover v7.jpg" descr="/Users/paul/Desktop/Work/PM Comm Work/ESRI/Powerpoint/powerpointcover v7.jpg">
            <a:extLst>
              <a:ext uri="{FF2B5EF4-FFF2-40B4-BE49-F238E27FC236}">
                <a16:creationId xmlns:a16="http://schemas.microsoft.com/office/drawing/2014/main" id="{D58CC18D-A10C-49BC-9CE0-4A602B383600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0" y="1916498"/>
            <a:ext cx="7863840" cy="41716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495FF3-D5E7-4E1F-9800-3CB2CFF270E8}"/>
              </a:ext>
            </a:extLst>
          </p:cNvPr>
          <p:cNvSpPr/>
          <p:nvPr userDrawn="1"/>
        </p:nvSpPr>
        <p:spPr>
          <a:xfrm>
            <a:off x="0" y="1916498"/>
            <a:ext cx="4347939" cy="4172728"/>
          </a:xfrm>
          <a:prstGeom prst="rect">
            <a:avLst/>
          </a:prstGeom>
          <a:solidFill>
            <a:srgbClr val="1821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4CF407BE-D98C-4695-BF44-A0E393482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0400" y="382588"/>
            <a:ext cx="7410451" cy="1035050"/>
          </a:xfrm>
        </p:spPr>
        <p:txBody>
          <a:bodyPr/>
          <a:lstStyle>
            <a:lvl1pPr marL="0" indent="0">
              <a:buNone/>
              <a:defRPr>
                <a:solidFill>
                  <a:srgbClr val="182140"/>
                </a:solidFill>
              </a:defRPr>
            </a:lvl1pPr>
          </a:lstStyle>
          <a:p>
            <a:pPr lvl="0"/>
            <a:r>
              <a:rPr lang="en-US" dirty="0"/>
              <a:t>ENTER PRESENTATION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1DB856-512A-469A-866E-85DDF30D51C0}"/>
              </a:ext>
            </a:extLst>
          </p:cNvPr>
          <p:cNvSpPr/>
          <p:nvPr userDrawn="1"/>
        </p:nvSpPr>
        <p:spPr>
          <a:xfrm>
            <a:off x="3943180" y="6389046"/>
            <a:ext cx="460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@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ESRIDublin</a:t>
            </a:r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	#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ESRIevents</a:t>
            </a:r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	#</a:t>
            </a:r>
            <a:r>
              <a:rPr lang="en-US" sz="1800" kern="1200" dirty="0" err="1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ESRIpublications</a:t>
            </a:r>
            <a:endParaRPr lang="en-US" sz="1800" kern="1200" dirty="0">
              <a:solidFill>
                <a:srgbClr val="182140"/>
              </a:solidFill>
              <a:latin typeface="+mn-lt"/>
              <a:ea typeface="+mn-ea"/>
              <a:cs typeface="DIN Next LT Pr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69A8EC-A319-4153-8794-A8FE8F410DB3}"/>
              </a:ext>
            </a:extLst>
          </p:cNvPr>
          <p:cNvSpPr/>
          <p:nvPr userDrawn="1"/>
        </p:nvSpPr>
        <p:spPr>
          <a:xfrm>
            <a:off x="8558190" y="6379521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13431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310" y="6349714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065361" y="634971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521885" y="1806575"/>
            <a:ext cx="10172700" cy="4038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541071" y="533400"/>
            <a:ext cx="9948197" cy="1003300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93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ripowerpointcover v82.png" descr="/Users/paul/Desktop/Work/PM Comm Work/ESRI/2413 ESRI Literature/Powerpoint/esripowerpointcover v82.png">
            <a:extLst>
              <a:ext uri="{FF2B5EF4-FFF2-40B4-BE49-F238E27FC236}">
                <a16:creationId xmlns:a16="http://schemas.microsoft.com/office/drawing/2014/main" id="{915E3D1A-0339-4BED-BDAB-378BFF37905D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58AC7E-A684-4869-9240-57DEFE0BD665}"/>
              </a:ext>
            </a:extLst>
          </p:cNvPr>
          <p:cNvSpPr/>
          <p:nvPr userDrawn="1"/>
        </p:nvSpPr>
        <p:spPr>
          <a:xfrm>
            <a:off x="2438399" y="6336883"/>
            <a:ext cx="5977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@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ESRIDublin</a:t>
            </a:r>
            <a:r>
              <a:rPr lang="en-US" sz="1600" baseline="0" dirty="0">
                <a:solidFill>
                  <a:srgbClr val="182140"/>
                </a:solidFill>
                <a:latin typeface="+mn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#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ESRIevents</a:t>
            </a:r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     #</a:t>
            </a:r>
            <a:r>
              <a:rPr lang="en-US" sz="1600" dirty="0" err="1">
                <a:solidFill>
                  <a:srgbClr val="182140"/>
                </a:solidFill>
                <a:latin typeface="+mn-lt"/>
                <a:cs typeface="DIN Next LT Pro"/>
              </a:rPr>
              <a:t>ESRIpublications</a:t>
            </a:r>
            <a:endParaRPr lang="en-US" sz="1600" dirty="0">
              <a:solidFill>
                <a:srgbClr val="182140"/>
              </a:solidFill>
              <a:latin typeface="+mn-lt"/>
              <a:cs typeface="DIN Next LT Pr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76B337-88E6-4999-BE74-ACBAE2FA9515}"/>
              </a:ext>
            </a:extLst>
          </p:cNvPr>
          <p:cNvSpPr/>
          <p:nvPr userDrawn="1"/>
        </p:nvSpPr>
        <p:spPr>
          <a:xfrm>
            <a:off x="8669088" y="6308209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sz="180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FE8BB4-D57E-433C-9B86-664E6457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065361" y="63973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A395D20-41D5-462A-8F6D-9ED7F7F2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42" y="6397340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662767" y="314326"/>
            <a:ext cx="9012767" cy="614363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98451" y="1208089"/>
            <a:ext cx="11468100" cy="4891087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Content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562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 sz="2800">
                <a:solidFill>
                  <a:schemeClr val="tx1"/>
                </a:solidFill>
              </a:defRPr>
            </a:lvl2pPr>
            <a:lvl3pPr>
              <a:buClrTx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31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localhost/Users/paul/Desktop/Work/PM%20Comm%20Work/ESRI/2413%20ESRI%20Literature/Powerpoint/esripowerpointcover%20v8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5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29363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esripowerpointcover v8.png" descr="/Users/paul/Desktop/Work/PM Comm Work/ESRI/2413 ESRI Literature/Powerpoint/esripowerpointcover v8.png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2B4F3B-FAF1-49E7-B28C-C05D4937F710}"/>
              </a:ext>
            </a:extLst>
          </p:cNvPr>
          <p:cNvSpPr/>
          <p:nvPr userDrawn="1"/>
        </p:nvSpPr>
        <p:spPr>
          <a:xfrm>
            <a:off x="4336933" y="6300920"/>
            <a:ext cx="53315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www.esri.ie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@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ESRIDublin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#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ESRIevents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     #</a:t>
            </a:r>
            <a:r>
              <a:rPr lang="en-US" sz="1600" dirty="0" err="1">
                <a:solidFill>
                  <a:srgbClr val="182140"/>
                </a:solidFill>
                <a:latin typeface="+mj-lt"/>
                <a:cs typeface="DIN Next LT Pro"/>
              </a:rPr>
              <a:t>ESRIpublications</a:t>
            </a:r>
            <a:endParaRPr lang="en-US" sz="1600" dirty="0">
              <a:solidFill>
                <a:srgbClr val="182140"/>
              </a:solidFill>
              <a:latin typeface="+mj-lt"/>
              <a:cs typeface="DIN Next LT Pro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5C6CDB-F91D-496E-B5A5-CB48DA75B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9342" y="6349715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180F9D-AE94-4596-BED8-AFBA57A8F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2039961" y="634971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876801" y="382588"/>
            <a:ext cx="5687833" cy="1136111"/>
          </a:xfrm>
        </p:spPr>
        <p:txBody>
          <a:bodyPr>
            <a:noAutofit/>
          </a:bodyPr>
          <a:lstStyle/>
          <a:p>
            <a:pPr algn="ctr"/>
            <a:r>
              <a:rPr lang="en-IE" sz="3600" dirty="0" err="1"/>
              <a:t>Brexit</a:t>
            </a:r>
            <a:r>
              <a:rPr lang="en-IE" sz="3600" dirty="0"/>
              <a:t> and the Irish Housing Market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23669" y="1922801"/>
            <a:ext cx="2649525" cy="4171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cs typeface="DIN Next LT Pro"/>
              </a:rPr>
              <a:t>DATE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cs typeface="DIN Next LT Pro"/>
              </a:rPr>
              <a:t>4</a:t>
            </a:r>
            <a:r>
              <a:rPr lang="en-US" sz="1600" baseline="30000" dirty="0">
                <a:solidFill>
                  <a:schemeClr val="bg2">
                    <a:lumMod val="75000"/>
                  </a:schemeClr>
                </a:solidFill>
                <a:cs typeface="DIN Next LT Pro"/>
              </a:rPr>
              <a:t>th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cs typeface="DIN Next LT Pro"/>
              </a:rPr>
              <a:t> December 2018</a:t>
            </a:r>
          </a:p>
          <a:p>
            <a:endParaRPr lang="en-US" sz="1600" dirty="0">
              <a:solidFill>
                <a:schemeClr val="bg1"/>
              </a:solidFill>
              <a:cs typeface="DIN Next LT Pro"/>
            </a:endParaRPr>
          </a:p>
          <a:p>
            <a:r>
              <a:rPr lang="en-US" sz="1600" dirty="0">
                <a:solidFill>
                  <a:schemeClr val="bg1"/>
                </a:solidFill>
                <a:cs typeface="DIN Next LT Pro"/>
              </a:rPr>
              <a:t>EVENT/VENUE</a:t>
            </a:r>
          </a:p>
          <a:p>
            <a:r>
              <a:rPr lang="en-US" sz="1600" dirty="0">
                <a:solidFill>
                  <a:srgbClr val="C4BD97"/>
                </a:solidFill>
                <a:cs typeface="DIN Next LT Pro"/>
              </a:rPr>
              <a:t>Local Government Management Agency Conference, </a:t>
            </a:r>
            <a:r>
              <a:rPr lang="en-US" sz="1600" dirty="0" err="1">
                <a:solidFill>
                  <a:srgbClr val="C4BD97"/>
                </a:solidFill>
                <a:cs typeface="DIN Next LT Pro"/>
              </a:rPr>
              <a:t>Ashling</a:t>
            </a:r>
            <a:r>
              <a:rPr lang="en-US" sz="1600" dirty="0">
                <a:solidFill>
                  <a:srgbClr val="C4BD97"/>
                </a:solidFill>
                <a:cs typeface="DIN Next LT Pro"/>
              </a:rPr>
              <a:t> Hotel, Dublin,</a:t>
            </a:r>
            <a:endParaRPr lang="en-US" sz="1600" dirty="0">
              <a:solidFill>
                <a:schemeClr val="bg2">
                  <a:lumMod val="75000"/>
                </a:schemeClr>
              </a:solidFill>
              <a:cs typeface="DIN Next LT Pro"/>
            </a:endParaRPr>
          </a:p>
          <a:p>
            <a:endParaRPr lang="en-US" sz="1600" dirty="0">
              <a:solidFill>
                <a:schemeClr val="bg1"/>
              </a:solidFill>
              <a:cs typeface="DIN Next LT Pro"/>
            </a:endParaRPr>
          </a:p>
          <a:p>
            <a:r>
              <a:rPr lang="en-US" sz="1600" dirty="0">
                <a:solidFill>
                  <a:schemeClr val="bg1"/>
                </a:solidFill>
                <a:cs typeface="DIN Next LT Pro"/>
              </a:rPr>
              <a:t>AUTHOR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cs typeface="DIN Next LT Pro"/>
              </a:rPr>
              <a:t>Kieran McQuinn</a:t>
            </a:r>
            <a:endParaRPr lang="en-US" sz="1600" dirty="0">
              <a:solidFill>
                <a:schemeClr val="bg1"/>
              </a:solidFill>
              <a:cs typeface="DIN Next LT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9725" y="6094491"/>
            <a:ext cx="9201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FF0000"/>
                </a:solidFill>
              </a:rPr>
              <a:t>Research completed as part of ESRI/</a:t>
            </a:r>
            <a:r>
              <a:rPr lang="en-IE" sz="1600" b="1" dirty="0" err="1">
                <a:solidFill>
                  <a:srgbClr val="FF0000"/>
                </a:solidFill>
              </a:rPr>
              <a:t>Dept</a:t>
            </a:r>
            <a:r>
              <a:rPr lang="en-IE" sz="1600" b="1" dirty="0">
                <a:solidFill>
                  <a:srgbClr val="FF0000"/>
                </a:solidFill>
              </a:rPr>
              <a:t> of Housing Research Programme on Housing Economics</a:t>
            </a:r>
          </a:p>
        </p:txBody>
      </p:sp>
    </p:spTree>
    <p:extLst>
      <p:ext uri="{BB962C8B-B14F-4D97-AF65-F5344CB8AC3E}">
        <p14:creationId xmlns:p14="http://schemas.microsoft.com/office/powerpoint/2010/main" val="298718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6"/>
            <a:ext cx="858058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Regional differences?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Outside of Dublin aggregate demand likely to contract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However, demand may increase in Dublin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400" dirty="0"/>
              <a:t>Due to increased inward migration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Previous research (Lawless &amp; </a:t>
            </a:r>
            <a:r>
              <a:rPr lang="en-IE" sz="3200" dirty="0" err="1"/>
              <a:t>Morgenroth</a:t>
            </a:r>
            <a:r>
              <a:rPr lang="en-IE" sz="3200" dirty="0"/>
              <a:t>)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Highlights regional impact of </a:t>
            </a:r>
            <a:r>
              <a:rPr lang="en-IE" sz="3200" dirty="0" err="1"/>
              <a:t>Brexit</a:t>
            </a:r>
            <a:endParaRPr lang="en-IE" sz="3200" dirty="0"/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Areas reliant on agriculture most hit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32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Overall Impacts Demand-Side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4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6"/>
            <a:ext cx="85805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Labour and materials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More difficult to source?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Increase construction costs for Irish builders?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Likely to reduce activity levels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Similarly if </a:t>
            </a:r>
            <a:r>
              <a:rPr lang="en-IE" sz="3200" dirty="0" err="1"/>
              <a:t>Brexit</a:t>
            </a:r>
            <a:r>
              <a:rPr lang="en-IE" sz="3200" dirty="0"/>
              <a:t> leads to 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Disruptions in financial markets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Access to finance may be restricted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endParaRPr lang="en-IE" sz="32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Supply Side of the Market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1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Overall Impact on Market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25338" y="1593669"/>
            <a:ext cx="13063" cy="39972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438401" y="5603967"/>
            <a:ext cx="647917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94263" y="147610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74331" y="561702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6983" y="1476103"/>
            <a:ext cx="26126" cy="411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47407" y="3239589"/>
            <a:ext cx="5381897" cy="29391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530285" y="1106771"/>
                <a:ext cx="5112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285" y="1106771"/>
                <a:ext cx="51129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319450" y="56956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18,000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438401" y="2863726"/>
                <a:ext cx="544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1" y="2863726"/>
                <a:ext cx="5447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672149" y="3036684"/>
                <a:ext cx="49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49" y="3036684"/>
                <a:ext cx="49327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37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Less Activity Overall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25338" y="1593669"/>
            <a:ext cx="13063" cy="39972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438401" y="5603967"/>
            <a:ext cx="647917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94263" y="147610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74331" y="561702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54137" y="1476103"/>
            <a:ext cx="26126" cy="411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6983" y="1476103"/>
            <a:ext cx="26126" cy="411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0011" y="3254285"/>
            <a:ext cx="5381897" cy="29391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47406" y="3445329"/>
            <a:ext cx="5381897" cy="29391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030740" y="1124580"/>
                <a:ext cx="499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740" y="1124580"/>
                <a:ext cx="49904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530285" y="1106771"/>
                <a:ext cx="5112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285" y="1106771"/>
                <a:ext cx="51129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38401" y="2850663"/>
                <a:ext cx="544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1" y="2850663"/>
                <a:ext cx="54470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397881" y="3451707"/>
                <a:ext cx="5324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881" y="3451707"/>
                <a:ext cx="5324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319450" y="569565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18,000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319450" y="2325189"/>
            <a:ext cx="387535" cy="13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19449" y="4267201"/>
            <a:ext cx="387534" cy="17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611291" y="3533503"/>
            <a:ext cx="0" cy="20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30311" y="3283676"/>
            <a:ext cx="0" cy="20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2149" y="3036684"/>
                <a:ext cx="49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49" y="3036684"/>
                <a:ext cx="49327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832392" y="3527636"/>
                <a:ext cx="4982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392" y="3527636"/>
                <a:ext cx="49821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23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Expectations and the Housing Market</a:t>
            </a:r>
            <a:r>
              <a:rPr lang="en-IE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Most of the impact of </a:t>
            </a:r>
            <a:r>
              <a:rPr lang="en-IE" dirty="0" err="1"/>
              <a:t>Brexit</a:t>
            </a:r>
            <a:endParaRPr lang="en-IE" dirty="0"/>
          </a:p>
          <a:p>
            <a:pPr marL="1200150" lvl="1" indent="-457200"/>
            <a:r>
              <a:rPr lang="en-IE" dirty="0"/>
              <a:t>Through real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However, expectations are very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Both consumer and producer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Greater uncertainty leads to more caution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Some evidence:</a:t>
            </a:r>
          </a:p>
          <a:p>
            <a:pPr marL="1200150" lvl="1" indent="-457200"/>
            <a:r>
              <a:rPr lang="en-IE" dirty="0"/>
              <a:t> Investment has been adversely impacted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/>
              <a:t>Therefore, compound the impact on activity</a:t>
            </a:r>
          </a:p>
          <a:p>
            <a:pPr marL="457200" indent="-457200"/>
            <a:endParaRPr lang="en-IE" dirty="0"/>
          </a:p>
          <a:p>
            <a:pPr marL="457200" indent="-457200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1666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155" y="248512"/>
            <a:ext cx="8229600" cy="1143000"/>
          </a:xfrm>
        </p:spPr>
        <p:txBody>
          <a:bodyPr/>
          <a:lstStyle/>
          <a:p>
            <a:r>
              <a:rPr lang="en-IE" b="1" dirty="0"/>
              <a:t>Implications for housing support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Eligibility for Housing Assistance Payment (HAP) </a:t>
            </a:r>
          </a:p>
          <a:p>
            <a:r>
              <a:rPr lang="en-US" dirty="0"/>
              <a:t>Determined by </a:t>
            </a:r>
          </a:p>
          <a:p>
            <a:pPr lvl="1"/>
            <a:r>
              <a:rPr lang="en-US" dirty="0"/>
              <a:t>Family’s disposable income, </a:t>
            </a:r>
          </a:p>
          <a:p>
            <a:pPr lvl="1"/>
            <a:r>
              <a:rPr lang="en-US" dirty="0"/>
              <a:t>With maximum limits set on the rent that can be covered. </a:t>
            </a:r>
          </a:p>
          <a:p>
            <a:r>
              <a:rPr lang="en-US" dirty="0"/>
              <a:t>Slower income and employment growth?</a:t>
            </a:r>
          </a:p>
          <a:p>
            <a:r>
              <a:rPr lang="en-US" dirty="0"/>
              <a:t>Numbers of families qualifying for HAP </a:t>
            </a:r>
          </a:p>
          <a:p>
            <a:pPr lvl="1"/>
            <a:r>
              <a:rPr lang="en-US" dirty="0"/>
              <a:t>Higher than currently expected. </a:t>
            </a:r>
          </a:p>
          <a:p>
            <a:r>
              <a:rPr lang="en-US" dirty="0"/>
              <a:t>If </a:t>
            </a:r>
            <a:r>
              <a:rPr lang="en-US" dirty="0" err="1"/>
              <a:t>Brexit</a:t>
            </a:r>
            <a:r>
              <a:rPr lang="en-US" dirty="0"/>
              <a:t> results in </a:t>
            </a:r>
          </a:p>
          <a:p>
            <a:pPr lvl="1"/>
            <a:r>
              <a:rPr lang="en-US" dirty="0"/>
              <a:t>Greater migration to and so higher rents in – Dublin, </a:t>
            </a:r>
          </a:p>
          <a:p>
            <a:r>
              <a:rPr lang="en-US" dirty="0"/>
              <a:t>HAP expenditure is likely to be higher than currently anticipated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pPr lvl="1">
              <a:buNone/>
            </a:pPr>
            <a:endParaRPr lang="en-IE" dirty="0"/>
          </a:p>
          <a:p>
            <a:pPr lvl="1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364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155" y="248512"/>
            <a:ext cx="8229600" cy="1143000"/>
          </a:xfrm>
        </p:spPr>
        <p:txBody>
          <a:bodyPr/>
          <a:lstStyle/>
          <a:p>
            <a:r>
              <a:rPr lang="en-IE" b="1" dirty="0"/>
              <a:t>Legacy issues?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of mortgage arrears</a:t>
            </a:r>
          </a:p>
          <a:p>
            <a:pPr lvl="1"/>
            <a:r>
              <a:rPr lang="en-US" dirty="0"/>
              <a:t>Declining, but still high by European standards</a:t>
            </a:r>
          </a:p>
          <a:p>
            <a:r>
              <a:rPr lang="en-US" dirty="0"/>
              <a:t>Arrears are a function of</a:t>
            </a:r>
          </a:p>
          <a:p>
            <a:pPr lvl="1"/>
            <a:r>
              <a:rPr lang="en-US" dirty="0"/>
              <a:t>Income, unemployment and house prices</a:t>
            </a:r>
          </a:p>
          <a:p>
            <a:r>
              <a:rPr lang="en-US" dirty="0"/>
              <a:t>Lower income, higher unemployment and lower house prices</a:t>
            </a:r>
          </a:p>
          <a:p>
            <a:r>
              <a:rPr lang="en-US" dirty="0"/>
              <a:t>Slower decline in rates of arrears</a:t>
            </a:r>
          </a:p>
          <a:p>
            <a:r>
              <a:rPr lang="en-US" dirty="0"/>
              <a:t>Implications for NPLs of credit institutions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pPr lvl="1">
              <a:buNone/>
            </a:pPr>
            <a:endParaRPr lang="en-IE" dirty="0"/>
          </a:p>
          <a:p>
            <a:pPr lvl="1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8767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155" y="248512"/>
            <a:ext cx="8229600" cy="1143000"/>
          </a:xfrm>
        </p:spPr>
        <p:txBody>
          <a:bodyPr/>
          <a:lstStyle/>
          <a:p>
            <a:r>
              <a:rPr lang="en-IE" b="1" dirty="0"/>
              <a:t>Monetary policy normalisation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growth in the euro area improves</a:t>
            </a:r>
          </a:p>
          <a:p>
            <a:r>
              <a:rPr lang="en-GB" dirty="0"/>
              <a:t>Policy rates likely to increase</a:t>
            </a:r>
          </a:p>
          <a:p>
            <a:r>
              <a:rPr lang="en-GB" dirty="0"/>
              <a:t>However if </a:t>
            </a:r>
            <a:r>
              <a:rPr lang="en-GB" dirty="0" err="1"/>
              <a:t>Brexit</a:t>
            </a:r>
            <a:r>
              <a:rPr lang="en-GB" dirty="0"/>
              <a:t> impacts European growth</a:t>
            </a:r>
          </a:p>
          <a:p>
            <a:r>
              <a:rPr lang="en-GB" dirty="0"/>
              <a:t>May slow the rate of interest rate increases</a:t>
            </a:r>
          </a:p>
          <a:p>
            <a:r>
              <a:rPr lang="en-GB" dirty="0"/>
              <a:t>Help affordability in the domestic market?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pPr lvl="1">
              <a:buNone/>
            </a:pPr>
            <a:endParaRPr lang="en-IE" dirty="0"/>
          </a:p>
          <a:p>
            <a:pPr lvl="1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8899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93924" y="418829"/>
            <a:ext cx="6759575" cy="614363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 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311180" y="1789044"/>
            <a:ext cx="7942318" cy="4659989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Housing market activity impacted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Lower demand and lower supply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Occurs via real variables and expectations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Implications for housing supports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Legacy issues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Mortgage arrears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Monetary policy normalisation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726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Policy response?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311180" y="1789044"/>
            <a:ext cx="7942318" cy="4659989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If due to </a:t>
            </a:r>
            <a:r>
              <a:rPr lang="en-IE" dirty="0" err="1"/>
              <a:t>Brexit</a:t>
            </a:r>
            <a:r>
              <a:rPr lang="en-IE" dirty="0"/>
              <a:t>: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Gap between: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Housing supply and structural demand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Is greater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Greater role for the State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In addressing supply shortfall?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Need for greater provision of housing supports?</a:t>
            </a:r>
          </a:p>
        </p:txBody>
      </p:sp>
    </p:spTree>
    <p:extLst>
      <p:ext uri="{BB962C8B-B14F-4D97-AF65-F5344CB8AC3E}">
        <p14:creationId xmlns:p14="http://schemas.microsoft.com/office/powerpoint/2010/main" val="383631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Presentation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338332" y="1340545"/>
            <a:ext cx="7942318" cy="523935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Structural Issues in the Housing Market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Implications of </a:t>
            </a:r>
            <a:r>
              <a:rPr lang="en-IE" dirty="0" err="1"/>
              <a:t>Brexit</a:t>
            </a:r>
            <a:endParaRPr lang="en-IE" dirty="0"/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Whole economy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Housing market: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Demand-side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dirty="0"/>
              <a:t>Supply-side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Legacy Issues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What can the Government do?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9143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155" y="248512"/>
            <a:ext cx="8229600" cy="1143000"/>
          </a:xfrm>
        </p:spPr>
        <p:txBody>
          <a:bodyPr/>
          <a:lstStyle/>
          <a:p>
            <a:r>
              <a:rPr lang="en-IE" b="1" dirty="0"/>
              <a:t>However: </a:t>
            </a:r>
            <a:r>
              <a:rPr lang="en-IE" b="1" dirty="0" err="1"/>
              <a:t>Brexit</a:t>
            </a:r>
            <a:r>
              <a:rPr lang="en-IE" b="1" dirty="0"/>
              <a:t> and fiscal space</a:t>
            </a:r>
            <a:r>
              <a:rPr lang="en-I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Expenditure benchmark</a:t>
            </a:r>
          </a:p>
          <a:p>
            <a:pPr lvl="1"/>
            <a:r>
              <a:rPr lang="en-IE" dirty="0"/>
              <a:t>Spending can grow at reference rate potential</a:t>
            </a:r>
          </a:p>
          <a:p>
            <a:r>
              <a:rPr lang="en-IE" dirty="0"/>
              <a:t>Hard Brexit</a:t>
            </a:r>
          </a:p>
          <a:p>
            <a:pPr lvl="1"/>
            <a:r>
              <a:rPr lang="en-IE" dirty="0"/>
              <a:t>Reduces potential output and</a:t>
            </a:r>
          </a:p>
          <a:p>
            <a:pPr lvl="1"/>
            <a:r>
              <a:rPr lang="en-IE" dirty="0"/>
              <a:t>Reference rate</a:t>
            </a:r>
          </a:p>
          <a:p>
            <a:r>
              <a:rPr lang="en-IE" dirty="0"/>
              <a:t>Ultimately this means </a:t>
            </a:r>
          </a:p>
          <a:p>
            <a:pPr lvl="1"/>
            <a:r>
              <a:rPr lang="en-IE" dirty="0"/>
              <a:t>Reduced fiscal space over the medium-term</a:t>
            </a:r>
          </a:p>
          <a:p>
            <a:pPr lvl="1"/>
            <a:r>
              <a:rPr lang="en-IE" dirty="0"/>
              <a:t>Cumulative impact of €600 million after 3 years</a:t>
            </a:r>
            <a:endParaRPr lang="en-GB" dirty="0"/>
          </a:p>
          <a:p>
            <a:pPr lvl="1"/>
            <a:endParaRPr lang="en-IE" dirty="0"/>
          </a:p>
          <a:p>
            <a:endParaRPr lang="en-IE" dirty="0"/>
          </a:p>
          <a:p>
            <a:endParaRPr lang="en-IE" dirty="0"/>
          </a:p>
          <a:p>
            <a:pPr lvl="1">
              <a:buNone/>
            </a:pPr>
            <a:endParaRPr lang="en-IE" dirty="0"/>
          </a:p>
          <a:p>
            <a:pPr lvl="1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9005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77367" y="2743490"/>
            <a:ext cx="6759575" cy="614363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E" sz="3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6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Housing Market Issues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311180" y="1209676"/>
            <a:ext cx="7942318" cy="523935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Although house price inflation moderating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House prices and rents continue to increase sharply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800" dirty="0"/>
              <a:t>Macroprudential measures may see 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Tenure shift towards renting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dirty="0"/>
              <a:t>While there is evidence of increased activity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Supply levels still &lt; than structural demand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Structural demand estimates 25 – 30,000 units p.a.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Supply in 2018 18,500 units, </a:t>
            </a:r>
          </a:p>
          <a:p>
            <a:pPr marL="1200150" lvl="1" indent="-457200">
              <a:buClr>
                <a:schemeClr val="tx2"/>
              </a:buClr>
              <a:buSzPct val="130000"/>
            </a:pPr>
            <a:r>
              <a:rPr lang="en-IE" sz="2400" dirty="0"/>
              <a:t>24,500 units in 2019?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181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5"/>
            <a:ext cx="85805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Brexit</a:t>
            </a:r>
            <a:r>
              <a:rPr lang="en-GB" sz="2400" dirty="0"/>
              <a:t> – general equilibrium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/>
              <a:t>ESRI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400" dirty="0"/>
              <a:t>Scenarios: EEA style agreement, </a:t>
            </a:r>
            <a:r>
              <a:rPr lang="en-GB" sz="2400" dirty="0"/>
              <a:t>a Switzerland/EU style of agreement (EFTA) and a WTO scenario.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of these scenarios combines a range of assumptions on trade, FDI and lower contributions to the EU budget to generate alternative paths for the UK economy and also for the wider international economy</a:t>
            </a:r>
            <a:endParaRPr lang="en-IE" sz="14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Macro-effects of Brexit 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3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4 December 2018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1771969" y="1092726"/>
          <a:ext cx="4689795" cy="4348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6752">
                  <a:extLst>
                    <a:ext uri="{9D8B030D-6E8A-4147-A177-3AD203B41FA5}">
                      <a16:colId xmlns:a16="http://schemas.microsoft.com/office/drawing/2014/main" val="2790205894"/>
                    </a:ext>
                  </a:extLst>
                </a:gridCol>
                <a:gridCol w="487681">
                  <a:extLst>
                    <a:ext uri="{9D8B030D-6E8A-4147-A177-3AD203B41FA5}">
                      <a16:colId xmlns:a16="http://schemas.microsoft.com/office/drawing/2014/main" val="2734738727"/>
                    </a:ext>
                  </a:extLst>
                </a:gridCol>
                <a:gridCol w="487681">
                  <a:extLst>
                    <a:ext uri="{9D8B030D-6E8A-4147-A177-3AD203B41FA5}">
                      <a16:colId xmlns:a16="http://schemas.microsoft.com/office/drawing/2014/main" val="2326197073"/>
                    </a:ext>
                  </a:extLst>
                </a:gridCol>
                <a:gridCol w="487681">
                  <a:extLst>
                    <a:ext uri="{9D8B030D-6E8A-4147-A177-3AD203B41FA5}">
                      <a16:colId xmlns:a16="http://schemas.microsoft.com/office/drawing/2014/main" val="3752969732"/>
                    </a:ext>
                  </a:extLst>
                </a:gridCol>
              </a:tblGrid>
              <a:tr h="344186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EEA 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EFTA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WTO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2883896844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Percent deviation from Baseline Level:</a:t>
                      </a: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245288323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Gross value added at basic prices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-2.3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-2.7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-3.8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2013739723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Gross value added at basic prices, Traded sector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-2.6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-3.0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-4.3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3130874064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Gross value added at basic prices, Non-traded sector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-2.3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-2.7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-3.6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3122015099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Exports of goods and services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-3.0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-3.5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-4.9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1574041014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Personal consumption of goods and services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-2.2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-2.5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-3.4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582326813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Employed persons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-1.2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-1.4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-2.0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831530967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Average wage €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-2.2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-2.5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-3.6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1101451377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1401838976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Deviation from Baseline:</a:t>
                      </a: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2854690335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Personal Consumption Deflator, %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-0.2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-0.2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-0.3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153624362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GDP Deflator, %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-0.2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-0.2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-0.3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2816170914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Personal savings rate, %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-0.3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-0.3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-0.5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3374790563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Unemployment rate, %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1.2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1.4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1.9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3066103769"/>
                  </a:ext>
                </a:extLst>
              </a:tr>
              <a:tr h="255675"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General Government Balance, % GDP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-0.6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-0.8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tc>
                  <a:txBody>
                    <a:bodyPr/>
                    <a:lstStyle/>
                    <a:p>
                      <a:pPr marL="44450" indent="-6350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-1.0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6" marR="66898" marT="25596" marB="0"/>
                </a:tc>
                <a:extLst>
                  <a:ext uri="{0D108BD9-81ED-4DB2-BD59-A6C34878D82A}">
                    <a16:rowId xmlns:a16="http://schemas.microsoft.com/office/drawing/2014/main" val="1228310804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771969" y="5486396"/>
            <a:ext cx="46897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1100" dirty="0"/>
              <a:t>From</a:t>
            </a:r>
            <a:r>
              <a:rPr lang="es-ES" sz="1100" dirty="0"/>
              <a:t> </a:t>
            </a:r>
            <a:r>
              <a:rPr lang="en-IE" sz="1100" dirty="0"/>
              <a:t>Bergin</a:t>
            </a:r>
            <a:r>
              <a:rPr lang="es-ES" sz="1100" dirty="0"/>
              <a:t> et al. “</a:t>
            </a:r>
            <a:r>
              <a:rPr lang="en-US" sz="1100" dirty="0"/>
              <a:t>Modelling the Medium- to Long-Term Potential Macroeconomic Impact of </a:t>
            </a:r>
            <a:r>
              <a:rPr lang="en-US" sz="1100" dirty="0" err="1"/>
              <a:t>Brexit</a:t>
            </a:r>
            <a:r>
              <a:rPr lang="en-US" sz="1100" dirty="0"/>
              <a:t> on Ireland</a:t>
            </a:r>
            <a:r>
              <a:rPr lang="es-ES" sz="1100" dirty="0"/>
              <a:t>”. </a:t>
            </a:r>
            <a:r>
              <a:rPr lang="en-US" sz="1100" i="1" dirty="0"/>
              <a:t>The Economic and Social Review</a:t>
            </a:r>
            <a:r>
              <a:rPr lang="en-US" sz="1100" dirty="0"/>
              <a:t>, Vol 48, No 3, Autumn (2017)</a:t>
            </a:r>
            <a:endParaRPr lang="es-ES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592390" y="1205629"/>
            <a:ext cx="382741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Ireland is very exposed to Brexit due to close economic relation with the UK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Uncertainty surrounding the process invites to consider different scenarios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Estimates</a:t>
            </a:r>
            <a:r>
              <a:rPr lang="es-ES" dirty="0"/>
              <a:t> in line </a:t>
            </a:r>
            <a:r>
              <a:rPr lang="en-IE" dirty="0"/>
              <a:t>with other forecasts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Shock to foreign demand hurts traded sector and exports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Lower employment and wages affect the non-traded sector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Lower tax collection worsens Government balance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Macro-effects of Brexit 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5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Macro-effects of Brexit 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060286" y="1261775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000869" y="1077108"/>
            <a:ext cx="4348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Impact on the level of Real Output in Ireland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43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5"/>
            <a:ext cx="85805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Typically a function of: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Household income (+),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Interest rates (-),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Demographics (+),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Employment (+).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endParaRPr lang="en-IE" sz="3200" dirty="0"/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 err="1"/>
              <a:t>Brexit</a:t>
            </a:r>
            <a:r>
              <a:rPr lang="en-IE" sz="3200" dirty="0"/>
              <a:t> has an unambiguous impact on 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Income and employment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Both are reduced vis-à-vis no </a:t>
            </a:r>
            <a:r>
              <a:rPr lang="en-IE" sz="3200" dirty="0" err="1"/>
              <a:t>Brexit</a:t>
            </a:r>
            <a:endParaRPr lang="en-IE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32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Housing Demand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0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6"/>
            <a:ext cx="85805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More complex potential outcome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 err="1"/>
              <a:t>Brexit</a:t>
            </a:r>
            <a:r>
              <a:rPr lang="en-IE" sz="3200" dirty="0"/>
              <a:t> may reduce inward net migration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400" dirty="0"/>
              <a:t>Reduced economic activity 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400" dirty="0"/>
              <a:t>Reduces attractiveness of domestic economy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However,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A particularly adverse outcome for the financial sector in London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400" dirty="0"/>
              <a:t>Increase inward migration 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2400" dirty="0"/>
              <a:t>Particularly into Dublin market?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32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Brexit</a:t>
            </a:r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and Demographics?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3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746" y="1638466"/>
            <a:ext cx="85805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Traditionally,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UK and Irish labour markets highly integrated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UK has acted as a “safety valve” for the Irish market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If frictions emerge</a:t>
            </a:r>
          </a:p>
          <a:p>
            <a:pPr marL="914400" lvl="1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More difficult for Irish workers to move to UK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Then,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Domestic shocks likely to be greater in scale</a:t>
            </a:r>
          </a:p>
          <a:p>
            <a:pPr marL="457200" indent="-457200">
              <a:buClr>
                <a:schemeClr val="tx2"/>
              </a:buClr>
              <a:buSzPct val="130000"/>
              <a:buFont typeface="Arial" panose="020B0604020202020204" pitchFamily="34" charset="0"/>
              <a:buChar char="•"/>
            </a:pPr>
            <a:r>
              <a:rPr lang="en-IE" sz="3200" dirty="0"/>
              <a:t>House price/activity fluctuations greater?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30312" y="397454"/>
            <a:ext cx="6759575" cy="614363"/>
          </a:xfrm>
        </p:spPr>
        <p:txBody>
          <a:bodyPr>
            <a:noAutofit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Movement of Labour Generally</a:t>
            </a:r>
          </a:p>
          <a:p>
            <a:endParaRPr lang="en-I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14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264EC0583954AB757EC9B256452BF" ma:contentTypeVersion="0" ma:contentTypeDescription="Create a new document." ma:contentTypeScope="" ma:versionID="3efffce8cc40e87d69739ac41a53466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F18BCA-A396-4227-B361-64C54B604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B6B2EE-D2DE-44BA-815F-39D5BAB10B6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F6B13E-3E26-4A96-9EC6-D31E75EB5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1084</Words>
  <Application>Microsoft Office PowerPoint</Application>
  <PresentationFormat>Widescreen</PresentationFormat>
  <Paragraphs>274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for housing support</vt:lpstr>
      <vt:lpstr>Legacy issues?</vt:lpstr>
      <vt:lpstr>Monetary policy normalisation</vt:lpstr>
      <vt:lpstr>PowerPoint Presentation</vt:lpstr>
      <vt:lpstr>PowerPoint Presentation</vt:lpstr>
      <vt:lpstr>However: Brexit and fiscal space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Gallagher</dc:creator>
  <cp:lastModifiedBy>Brigid Fitzgerald</cp:lastModifiedBy>
  <cp:revision>88</cp:revision>
  <dcterms:created xsi:type="dcterms:W3CDTF">2017-07-06T20:46:34Z</dcterms:created>
  <dcterms:modified xsi:type="dcterms:W3CDTF">2018-12-04T08:34:53Z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0x01010077E264EC0583954AB757EC9B256452BF</vt:lpwstr>
  </property>
</Properties>
</file>